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0099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4E1994-68FB-4F82-9CDD-C9E15AB64AEA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031092-FD00-44A9-8342-7476E9020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4E1994-68FB-4F82-9CDD-C9E15AB64AEA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031092-FD00-44A9-8342-7476E9020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4E1994-68FB-4F82-9CDD-C9E15AB64AEA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031092-FD00-44A9-8342-7476E9020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4E1994-68FB-4F82-9CDD-C9E15AB64AEA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031092-FD00-44A9-8342-7476E9020A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4E1994-68FB-4F82-9CDD-C9E15AB64AEA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031092-FD00-44A9-8342-7476E9020A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4E1994-68FB-4F82-9CDD-C9E15AB64AEA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031092-FD00-44A9-8342-7476E9020A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4E1994-68FB-4F82-9CDD-C9E15AB64AEA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031092-FD00-44A9-8342-7476E9020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4E1994-68FB-4F82-9CDD-C9E15AB64AEA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031092-FD00-44A9-8342-7476E9020A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4E1994-68FB-4F82-9CDD-C9E15AB64AEA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031092-FD00-44A9-8342-7476E9020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04E1994-68FB-4F82-9CDD-C9E15AB64AEA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031092-FD00-44A9-8342-7476E9020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4E1994-68FB-4F82-9CDD-C9E15AB64AEA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031092-FD00-44A9-8342-7476E9020A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04E1994-68FB-4F82-9CDD-C9E15AB64AEA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A031092-FD00-44A9-8342-7476E9020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96280" y="1772816"/>
            <a:ext cx="6781023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 rtl="1"/>
            <a:r>
              <a:rPr kumimoji="0" lang="ar-EG" sz="48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PT Bold Heading"/>
                <a:ea typeface="Times New Roman" pitchFamily="18" charset="0"/>
                <a:cs typeface="Arial" pitchFamily="34" charset="0"/>
              </a:rPr>
              <a:t>6. تطور صور الحياه فى </a:t>
            </a:r>
            <a:r>
              <a:rPr kumimoji="0" lang="ar-SA" sz="48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PT Bold Heading"/>
                <a:ea typeface="Times New Roman" pitchFamily="18" charset="0"/>
                <a:cs typeface="Arial" pitchFamily="34" charset="0"/>
              </a:rPr>
              <a:t> البحار</a:t>
            </a:r>
            <a:endParaRPr kumimoji="0" lang="ar-EG" sz="4800" b="1" i="0" u="none" strike="noStrike" cap="none" spc="0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PT Bold Heading"/>
              <a:ea typeface="Times New Roman" pitchFamily="18" charset="0"/>
              <a:cs typeface="Arial" pitchFamily="34" charset="0"/>
            </a:endParaRPr>
          </a:p>
          <a:p>
            <a:pPr algn="ctr"/>
            <a:r>
              <a:rPr kumimoji="0" lang="ar-SA" sz="48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PT Bold Heading"/>
                <a:ea typeface="Times New Roman" pitchFamily="18" charset="0"/>
                <a:cs typeface="Arial" pitchFamily="34" charset="0"/>
              </a:rPr>
              <a:t> والمحيطات العالمية</a:t>
            </a:r>
            <a:endParaRPr lang="en-U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2362" y="3933056"/>
            <a:ext cx="8002512" cy="175432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4400" b="1" cap="none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أ.د. عزة عبدالله</a:t>
            </a:r>
          </a:p>
          <a:p>
            <a:pPr algn="ctr" rtl="1"/>
            <a:r>
              <a:rPr lang="ar-EG" sz="32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أستاذ الجغرافيه الطبيعيه ووكيل كلية الآداب جامعة بنها</a:t>
            </a:r>
          </a:p>
          <a:p>
            <a:pPr algn="ctr"/>
            <a:r>
              <a:rPr lang="ar-EG" sz="32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لشئون التعليم والطلاب الأسبق</a:t>
            </a:r>
            <a:endParaRPr lang="en-US" sz="32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493713"/>
            <a:ext cx="1019175" cy="50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2" descr="شعار الجامعة ألوان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1684" y="398463"/>
            <a:ext cx="1011237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51920" y="836712"/>
            <a:ext cx="5040561" cy="526297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45720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800" b="0" i="0" u="none" strike="noStrike" cap="none" spc="0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عصر الميوسين</a:t>
            </a:r>
          </a:p>
          <a:p>
            <a:pPr marL="0" marR="0" lvl="0" indent="45720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800" b="0" i="0" u="none" strike="noStrike" cap="none" spc="0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r>
              <a:rPr kumimoji="0" lang="en-US" sz="2800" b="0" i="0" u="none" strike="noStrike" cap="none" spc="0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Miocene</a:t>
            </a:r>
            <a:r>
              <a:rPr kumimoji="0" lang="en-US" sz="2800" b="0" i="0" u="none" strike="noStrike" cap="none" spc="0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r>
              <a:rPr kumimoji="0" lang="en-US" sz="2800" b="0" i="0" u="none" strike="noStrike" cap="none" spc="0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Epoch</a:t>
            </a:r>
            <a:r>
              <a:rPr kumimoji="0" lang="en-US" sz="2800" b="0" i="0" u="none" strike="noStrike" cap="none" spc="0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endParaRPr kumimoji="0" lang="en-US" sz="2800" b="0" i="0" u="none" strike="noStrike" cap="none" spc="0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45720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ar-EG" sz="2800" b="0" i="0" u="none" strike="noStrike" cap="none" spc="0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وبدأ منذ 24 وحتى 5 مليون سنة خلت.</a:t>
            </a:r>
          </a:p>
          <a:p>
            <a:pPr marL="0" marR="0" lvl="0" indent="45720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ar-EG" sz="2800" b="0" i="0" u="none" strike="noStrike" cap="none" spc="0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كان عصر الفيلة بمصر.</a:t>
            </a:r>
          </a:p>
          <a:p>
            <a:pPr marL="0" marR="0" lvl="0" indent="45720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ar-EG" sz="2800" b="0" i="0" u="none" strike="noStrike" cap="none" spc="0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تحتوى رسوبياته البترول.</a:t>
            </a:r>
            <a:endParaRPr kumimoji="0" lang="en-US" sz="2800" b="0" i="0" u="none" strike="noStrike" cap="none" spc="0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45720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800" b="0" i="0" u="none" strike="noStrike" cap="none" spc="0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العصر البيلوسيني </a:t>
            </a:r>
            <a:r>
              <a:rPr kumimoji="0" lang="en-US" sz="2800" b="0" i="0" u="none" strike="noStrike" cap="none" spc="0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Paleocene</a:t>
            </a:r>
            <a:r>
              <a:rPr kumimoji="0" lang="en-US" sz="2800" b="0" i="0" u="none" strike="noStrike" cap="none" spc="0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r>
              <a:rPr kumimoji="0" lang="en-US" sz="2800" b="0" i="0" u="none" strike="noStrike" cap="none" spc="0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Epoch</a:t>
            </a:r>
            <a:r>
              <a:rPr kumimoji="0" lang="en-US" sz="2800" b="0" i="0" u="none" strike="noStrike" cap="none" spc="0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endParaRPr kumimoji="0" lang="en-US" sz="2800" b="0" i="0" u="none" strike="noStrike" cap="none" spc="0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45720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ar-EG" sz="2800" b="0" i="0" u="none" strike="noStrike" cap="none" spc="0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وبدأ منذ 5 وحتى 1,8 مليون سنة.</a:t>
            </a:r>
          </a:p>
          <a:p>
            <a:pPr marL="0" marR="0" lvl="0" indent="45720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ar-EG" sz="2800" b="0" i="0" u="none" strike="noStrike" cap="none" spc="0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بدأ خلاله ظهور الإنسان الأول (أشباه الإنسان) </a:t>
            </a:r>
          </a:p>
          <a:p>
            <a:pPr marL="0" marR="0" lvl="0" indent="45720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ar-EG" sz="2800" b="0" i="0" u="none" strike="noStrike" cap="none" spc="0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والحيتان المعاصرة بالمحيطات.</a:t>
            </a:r>
            <a:endParaRPr lang="en-U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Picture 3" descr="فيل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484784"/>
            <a:ext cx="3312368" cy="396044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03848" y="332656"/>
            <a:ext cx="5832648" cy="39703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45720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400" b="0" i="0" u="none" strike="noStrike" cap="none" spc="0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عصر البليستوسين </a:t>
            </a:r>
            <a:r>
              <a:rPr kumimoji="0" lang="en-US" sz="2400" b="0" i="0" u="none" strike="noStrike" cap="none" spc="0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Pleistocene</a:t>
            </a:r>
            <a:r>
              <a:rPr kumimoji="0" lang="en-US" sz="2400" b="0" i="0" u="none" strike="noStrike" cap="none" spc="0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r>
              <a:rPr kumimoji="0" lang="en-US" sz="2400" b="0" i="0" u="none" strike="noStrike" cap="none" spc="0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Epoch</a:t>
            </a:r>
            <a:r>
              <a:rPr kumimoji="0" lang="en-US" sz="2400" b="0" i="0" u="none" strike="noStrike" cap="none" spc="0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endParaRPr kumimoji="0" lang="en-US" sz="2400" b="0" i="0" u="none" strike="noStrike" cap="none" spc="0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45720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ar-EG" sz="2400" b="0" i="0" u="none" strike="noStrike" cap="none" spc="0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بدأ منذ 1,8 مليون وحتى 11,000 سنة.</a:t>
            </a:r>
          </a:p>
          <a:p>
            <a:pPr marL="0" marR="0" lvl="0" indent="45720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ar-EG" sz="2400" b="0" i="0" u="none" strike="noStrike" cap="none" spc="0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فيه العصر الجليدى الأخير حيث إنقرضت الثدييات العظمية (الفقارية) عندما غطي الجليد معظم المعمورة وقبله منذ مليون سنة كان الجو حارا </a:t>
            </a:r>
          </a:p>
          <a:p>
            <a:pPr marL="0" marR="0" lvl="0" indent="45720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ar-EG" sz="2400" b="0" i="0" u="none" strike="noStrike" cap="none" spc="0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ظهر الإنسان العاقل الصانع لأدواته.</a:t>
            </a:r>
          </a:p>
          <a:p>
            <a:pPr marL="0" marR="0" lvl="0" indent="45720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ar-EG" sz="2400" b="0" i="0" u="none" strike="noStrike" cap="none" spc="0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endParaRPr lang="en-U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Picture 3" descr="جليد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5443" y="548680"/>
            <a:ext cx="2808312" cy="318098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225444" y="4509120"/>
            <a:ext cx="8811052" cy="240065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indent="4572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ar-EG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في هذا العصر كثرت الأمطار في شمال أفريقيا رغم عدم وجود الجليد بها. وصخور هذا العصر عليها آثار الجليد.</a:t>
            </a:r>
          </a:p>
          <a:p>
            <a:pPr lvl="0" indent="4572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ar-EG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ترك الإنسان الأول آثاره بعد إنحسار الجليد </a:t>
            </a:r>
          </a:p>
          <a:p>
            <a:pPr lvl="0" indent="4572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ar-EG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حدث خلاله إنقراض كبير للثدييات الضخمة وكثير من أنواع الطيور منذ 10 آلاف سنة بسبب الجليد حيث كانت الأرض مغطاة بالأشجار القصيرة كأشجار الصنوبر والبتولا. 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620688"/>
            <a:ext cx="8496944" cy="224676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45720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800" b="0" i="0" u="none" strike="noStrike" cap="none" spc="0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عصر الهولوسين </a:t>
            </a:r>
            <a:r>
              <a:rPr kumimoji="0" lang="en-US" sz="2800" b="0" i="0" u="none" strike="noStrike" cap="none" spc="0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Holocene Epoch</a:t>
            </a:r>
            <a:r>
              <a:rPr kumimoji="0" lang="en-US" sz="2800" b="0" i="0" u="none" strike="noStrike" cap="none" spc="0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</a:p>
          <a:p>
            <a:pPr marL="0" marR="0" lvl="0" indent="4572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spc="0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r>
              <a:rPr kumimoji="0" lang="ar-EG" sz="2800" b="0" i="0" u="none" strike="noStrike" cap="none" spc="0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بدأ منذ 11,000 سنة وحتى الآن.</a:t>
            </a:r>
          </a:p>
          <a:p>
            <a:pPr marL="0" marR="0" lvl="0" indent="4572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ar-EG" sz="2800" b="0" i="0" u="none" strike="noStrike" cap="none" spc="0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هو آخر العصور الجيولوجية وبلغ فيه الإنسان أعلي مراتبه.</a:t>
            </a:r>
          </a:p>
          <a:p>
            <a:pPr marL="0" marR="0" lvl="0" indent="4572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ar-EG" sz="2800" b="0" i="0" u="none" strike="noStrike" cap="none" spc="0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معظم الكائنات الحية التي تعود لهذا العصر منذ بدايته ظلت كما هي عليه اليوم، إلا أن في هذا العصر ظهرت الحضارة الإنسانية</a:t>
            </a:r>
            <a:r>
              <a:rPr kumimoji="0" lang="en-US" sz="2800" b="0" i="0" u="none" strike="noStrike" cap="none" spc="0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endParaRPr lang="en-U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Picture 3" descr="هولوسين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3140968"/>
            <a:ext cx="6120680" cy="3528392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3648" y="1916832"/>
            <a:ext cx="656141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54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نشكركم على حسن الاستماع</a:t>
            </a:r>
          </a:p>
          <a:p>
            <a:pPr algn="ctr"/>
            <a:endParaRPr lang="ar-EG" sz="5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ar-EG" sz="54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أ.د.عزة عبدالله</a:t>
            </a:r>
            <a:endParaRPr lang="en-US" sz="54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332656"/>
            <a:ext cx="8424936" cy="397031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45720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3600" b="1" i="0" u="none" strike="noStrike" cap="none" spc="0" normalizeH="0" baseline="0" dirty="0" smtClean="0">
                <a:ln/>
                <a:solidFill>
                  <a:schemeClr val="bg1"/>
                </a:solidFill>
                <a:effectLst/>
                <a:latin typeface="PT Bold Heading"/>
                <a:ea typeface="Times New Roman" pitchFamily="18" charset="0"/>
                <a:cs typeface="Arial" pitchFamily="34" charset="0"/>
              </a:rPr>
              <a:t>نشأة الحياة في مياه البحر والمحيطات</a:t>
            </a:r>
            <a:endParaRPr kumimoji="0" lang="en-US" sz="3600" b="1" i="0" u="none" strike="noStrike" cap="none" spc="0" normalizeH="0" baseline="0" dirty="0" smtClean="0">
              <a:ln/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ar-EG" sz="2400" b="1" i="0" u="none" strike="noStrike" cap="none" spc="0" normalizeH="0" baseline="0" dirty="0" smtClean="0">
                <a:ln/>
                <a:solidFill>
                  <a:schemeClr val="bg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خلق الله الصورة الأولي من صور الحياة في مياه البحار والمحيطات،</a:t>
            </a:r>
          </a:p>
          <a:p>
            <a:pPr marL="0" marR="0" lvl="0" indent="4572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ar-EG" sz="2400" b="1" i="0" u="none" strike="noStrike" cap="none" spc="0" normalizeH="0" baseline="0" dirty="0" smtClean="0">
                <a:ln/>
                <a:solidFill>
                  <a:schemeClr val="bg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يرجح أنها بدأت في إحدي الفترات من عصر ما قبل الكمبري.</a:t>
            </a:r>
          </a:p>
          <a:p>
            <a:pPr marL="0" marR="0" lvl="0" indent="4572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ar-EG" sz="2400" b="1" i="0" u="none" strike="noStrike" cap="none" spc="0" normalizeH="0" baseline="0" dirty="0" smtClean="0">
                <a:ln/>
                <a:solidFill>
                  <a:schemeClr val="bg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تحولت مياه المحيطات إلي مياه بها نسبة من الملوحة وأكثر دفئا عما سبق في بداية هذا العصر.</a:t>
            </a:r>
            <a:endParaRPr kumimoji="0" lang="en-US" sz="2400" b="1" i="0" u="none" strike="noStrike" cap="none" spc="0" normalizeH="0" baseline="0" dirty="0" smtClean="0">
              <a:ln/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ar-EG" sz="2400" b="1" i="0" u="none" strike="noStrike" cap="none" spc="0" normalizeH="0" baseline="0" dirty="0" smtClean="0">
                <a:ln/>
                <a:solidFill>
                  <a:schemeClr val="bg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بدأت الحياة بأنواع من الكائنات الرخوة اللا فقارية مثل الإسفنج وقناديل البحر ونجومه. </a:t>
            </a:r>
          </a:p>
          <a:p>
            <a:pPr marL="0" marR="0" lvl="0" indent="4572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ar-EG" sz="2400" b="1" i="0" u="none" strike="noStrike" cap="none" spc="0" normalizeH="0" baseline="0" dirty="0" smtClean="0">
                <a:ln/>
                <a:solidFill>
                  <a:schemeClr val="bg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ومن أكثر أنواع الكائنات الحية البحرية في هذا العصر حيوان التروبولي </a:t>
            </a:r>
            <a:r>
              <a:rPr kumimoji="0" lang="en-US" sz="2400" b="1" i="0" u="none" strike="noStrike" cap="none" spc="0" normalizeH="0" baseline="0" dirty="0" smtClean="0">
                <a:ln/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TREBOLI</a:t>
            </a:r>
            <a:r>
              <a:rPr kumimoji="0" lang="ar-EG" sz="2400" b="1" i="0" u="none" strike="noStrike" cap="none" spc="0" normalizeH="0" baseline="0" dirty="0" smtClean="0">
                <a:ln/>
                <a:solidFill>
                  <a:schemeClr val="bg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حيث ظهر منها ما يزيد علي ألف نوع .</a:t>
            </a:r>
          </a:p>
          <a:p>
            <a:pPr marL="0" marR="0" lvl="0" indent="4572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ar-EG" sz="2400" b="1" i="0" u="none" strike="noStrike" cap="none" spc="0" normalizeH="0" baseline="0" dirty="0" smtClean="0">
                <a:ln/>
                <a:solidFill>
                  <a:schemeClr val="bg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أستمر هذا الحيوان ما يقرب من 200 مليون سنة.</a:t>
            </a:r>
            <a:endParaRPr lang="en-US" sz="2400" b="1" cap="none" spc="0" dirty="0">
              <a:ln/>
              <a:solidFill>
                <a:schemeClr val="bg1"/>
              </a:solidFill>
              <a:effectLst/>
            </a:endParaRPr>
          </a:p>
        </p:txBody>
      </p:sp>
      <p:pic>
        <p:nvPicPr>
          <p:cNvPr id="28675" name="Picture 3" descr="http://t1.gstatic.com/images?q=tbn:ANd9GcTyRVp-cfPhu0x-HeFGZmr2OhdsMvQAZSklBW9V3U4VzOGNzkH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73275" y="-1041400"/>
            <a:ext cx="2143125" cy="2143125"/>
          </a:xfrm>
          <a:prstGeom prst="rect">
            <a:avLst/>
          </a:prstGeom>
          <a:noFill/>
        </p:spPr>
      </p:pic>
      <p:pic>
        <p:nvPicPr>
          <p:cNvPr id="28677" name="Picture 5" descr="http://t1.gstatic.com/images?q=tbn:ANd9GcTyRVp-cfPhu0x-HeFGZmr2OhdsMvQAZSklBW9V3U4VzOGNzkH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73275" y="-1041400"/>
            <a:ext cx="2143125" cy="2143125"/>
          </a:xfrm>
          <a:prstGeom prst="rect">
            <a:avLst/>
          </a:prstGeom>
          <a:noFill/>
        </p:spPr>
      </p:pic>
      <p:pic>
        <p:nvPicPr>
          <p:cNvPr id="6" name="Picture 5" descr="تروبولى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3933056"/>
            <a:ext cx="2952328" cy="266429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283968" y="5301208"/>
            <a:ext cx="3145412" cy="646331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كائنات وحيدة الخلية</a:t>
            </a:r>
            <a:endParaRPr lang="en-US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31840" y="188640"/>
            <a:ext cx="5832648" cy="612475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0" lvl="0" indent="45720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800" b="1" i="1" u="sng" strike="noStrike" cap="none" spc="150" normalizeH="0" baseline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الزمن الأول:</a:t>
            </a:r>
            <a:r>
              <a:rPr kumimoji="0" lang="ar-EG" sz="2800" b="1" i="0" u="none" strike="noStrike" cap="none" spc="150" normalizeH="0" baseline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endParaRPr kumimoji="0" lang="en-US" sz="2800" b="1" i="0" u="none" strike="noStrike" cap="none" spc="150" normalizeH="0" baseline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800" b="1" i="0" u="none" strike="noStrike" cap="none" spc="150" normalizeH="0" baseline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بدأت تتكون </a:t>
            </a:r>
            <a:r>
              <a:rPr kumimoji="0" lang="ar-EG" sz="2800" b="1" i="0" u="sng" strike="noStrike" cap="none" spc="150" normalizeH="0" baseline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كائنات حية بحرية فقارية مع بعض المحارات </a:t>
            </a:r>
            <a:r>
              <a:rPr kumimoji="0" lang="ar-EG" sz="2800" b="1" i="0" u="none" strike="noStrike" cap="none" spc="150" normalizeH="0" baseline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وكان ذلك نتيجة لزيادة </a:t>
            </a:r>
            <a:r>
              <a:rPr kumimoji="0" lang="ar-EG" sz="2800" b="1" i="0" u="sng" strike="noStrike" cap="none" spc="150" normalizeH="0" baseline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نسبة كربونات الكالسيوم في مياه البحار والمحيطات</a:t>
            </a:r>
            <a:r>
              <a:rPr kumimoji="0" lang="ar-EG" sz="2800" b="1" i="0" u="none" strike="noStrike" cap="none" spc="150" normalizeH="0" baseline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. واستمرت هذه الكائنات وتعددت أنواعها وزاد حجمها .</a:t>
            </a:r>
            <a:endParaRPr kumimoji="0" lang="en-US" sz="2800" b="1" i="0" u="none" strike="noStrike" cap="none" spc="150" normalizeH="0" baseline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800" b="1" i="0" u="none" strike="noStrike" cap="none" spc="150" normalizeH="0" baseline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العصر السليوري </a:t>
            </a:r>
            <a:r>
              <a:rPr kumimoji="0" lang="en-US" sz="2800" b="1" i="0" u="none" strike="noStrike" cap="none" spc="150" normalizeH="0" baseline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Silurian Period</a:t>
            </a:r>
            <a:endParaRPr kumimoji="0" lang="en-US" sz="2800" b="1" i="0" u="none" strike="noStrike" cap="none" spc="150" normalizeH="0" baseline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800" b="1" i="0" u="none" strike="noStrike" cap="none" spc="150" normalizeH="0" baseline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 استمر نحو 28 مليون سنة، بدا منذ 444 مليون سنة وحتى 416 مليون سنة.</a:t>
            </a:r>
          </a:p>
          <a:p>
            <a:pPr marL="0" marR="0" lvl="0" indent="4572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800" b="1" i="0" u="none" strike="noStrike" cap="none" spc="150" normalizeH="0" baseline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ظهر بعض </a:t>
            </a:r>
            <a:r>
              <a:rPr kumimoji="0" lang="ar-EG" sz="2800" b="1" i="0" u="sng" strike="noStrike" cap="none" spc="150" normalizeH="0" baseline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النباتات الفطرية الحمراء </a:t>
            </a:r>
            <a:r>
              <a:rPr kumimoji="0" lang="ar-EG" sz="2800" b="1" i="0" u="none" strike="noStrike" cap="none" spc="150" normalizeH="0" baseline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التي كانت تلقي بها الأمواج للشاطىء لتعيش فوق الصخور وظهرت في أواخره </a:t>
            </a:r>
            <a:r>
              <a:rPr kumimoji="0" lang="ar-EG" sz="2800" b="1" i="0" u="sng" strike="noStrike" cap="none" spc="150" normalizeH="0" baseline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الأسماك</a:t>
            </a:r>
            <a:r>
              <a:rPr kumimoji="0" lang="ar-EG" sz="2800" b="1" i="0" u="none" strike="noStrike" cap="none" spc="150" normalizeH="0" baseline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ذات الفكوك والنباتات الوعائية فوق اليابسة وأهم </a:t>
            </a:r>
            <a:r>
              <a:rPr kumimoji="0" lang="ar-EG" sz="2800" b="1" i="0" u="sng" strike="noStrike" cap="none" spc="150" normalizeH="0" baseline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أحافيره العقارب المائية</a:t>
            </a:r>
            <a:r>
              <a:rPr kumimoji="0" lang="ar-EG" sz="2800" b="1" i="0" u="none" strike="noStrike" cap="none" spc="150" normalizeH="0" baseline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. </a:t>
            </a:r>
            <a:endParaRPr lang="en-US" sz="28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Picture 3" descr="اسماك بحرية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484784"/>
            <a:ext cx="2808312" cy="259228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260648"/>
            <a:ext cx="8784976" cy="35394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45720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8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العصر الديفوني </a:t>
            </a:r>
            <a:r>
              <a:rPr kumimoji="0" lang="en-US" sz="28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Devonian Period</a:t>
            </a:r>
            <a:r>
              <a:rPr kumimoji="0" lang="ar-EG" sz="28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endParaRPr kumimoji="0" lang="en-US" sz="2800" b="1" i="0" u="none" strike="noStrike" cap="none" spc="0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8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استمر قرابة 57 مليون سنة، بدا منذ 416 مليون سنة وحتى 359 مليون سنة .</a:t>
            </a:r>
          </a:p>
          <a:p>
            <a:pPr marL="0" marR="0" lvl="0" indent="4572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8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ظهرت </a:t>
            </a:r>
            <a:r>
              <a:rPr kumimoji="0" lang="ar-EG" sz="2800" b="1" i="0" u="sng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بعض الأسماك البرمائية </a:t>
            </a:r>
            <a:r>
              <a:rPr kumimoji="0" lang="ar-EG" sz="28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وكان لها رئات وخياشيم وزعانف قوية، ومن المحتمل أن يكون السمك الرئوي أول الحيوانات التي تنفست الهواء، وكانت </a:t>
            </a:r>
            <a:r>
              <a:rPr kumimoji="0" lang="ar-EG" sz="2800" b="1" i="0" u="sng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الأنواع المختلفة من الأسماك في هذا العصر كثيرة جدًا </a:t>
            </a:r>
            <a:r>
              <a:rPr kumimoji="0" lang="ar-EG" sz="28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لدرجة أن العصر </a:t>
            </a:r>
            <a:r>
              <a:rPr kumimoji="0" lang="ar-EG" sz="2800" b="1" i="0" u="sng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يسمي بالعصر السمكي</a:t>
            </a:r>
            <a:r>
              <a:rPr kumimoji="0" lang="ar-EG" sz="28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، كما ظهرت الرأس قدميات كالحبار والأشجار الكبيرة ومن أحافيره الأسماك والمرجانيات الرباعية والسرخسيات.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4" name="Picture 3" descr="اسماك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4005064"/>
            <a:ext cx="3168352" cy="259228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5" name="Picture 4" descr="مرجان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4005064"/>
            <a:ext cx="3240360" cy="237626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99992" y="188640"/>
            <a:ext cx="4176465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45720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العصر الكربوني </a:t>
            </a:r>
            <a:r>
              <a:rPr kumimoji="0" lang="en-US" sz="2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Carboniferous</a:t>
            </a:r>
            <a:r>
              <a:rPr kumimoji="0" lang="en-US" sz="2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r>
              <a:rPr kumimoji="0" lang="en-US" sz="2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Period</a:t>
            </a:r>
            <a:r>
              <a:rPr kumimoji="0" lang="en-US" sz="2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endParaRPr kumimoji="0" lang="en-US" sz="2400" b="1" i="0" u="none" strike="noStrike" cap="non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45720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ar-EG" sz="2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استمر نحو 60 مليون سنة</a:t>
            </a:r>
          </a:p>
          <a:p>
            <a:pPr marL="0" marR="0" lvl="0" indent="45720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ar-EG" sz="2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بداية ظهور الزواحف </a:t>
            </a:r>
          </a:p>
          <a:p>
            <a:pPr marL="0" marR="0" lvl="0" indent="45720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ar-EG" sz="2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وزيادة عدد الأسماك حيث ظهر 200 نوع من القروش.</a:t>
            </a:r>
            <a:endParaRPr lang="en-US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3" descr="قرش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88641"/>
            <a:ext cx="2952328" cy="230425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251520" y="2708920"/>
            <a:ext cx="4824536" cy="3970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45720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8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العصر البرمي </a:t>
            </a:r>
            <a:r>
              <a:rPr kumimoji="0" lang="en-US" sz="28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Permian Period</a:t>
            </a:r>
            <a:r>
              <a:rPr kumimoji="0" lang="en-US" sz="28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endParaRPr kumimoji="0" lang="en-US" sz="2800" b="1" i="0" u="none" strike="noStrike" cap="none" spc="0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8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استمرت هذه الفترة نحو 48 مليون سنة</a:t>
            </a:r>
          </a:p>
          <a:p>
            <a:pPr marL="0" marR="0" lvl="0" indent="4572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8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زادت أعداد الفقاريات والزواحف </a:t>
            </a:r>
          </a:p>
          <a:p>
            <a:pPr marL="0" marR="0" lvl="0" indent="4572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8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وظهرت فيه البرمائيات</a:t>
            </a:r>
          </a:p>
          <a:p>
            <a:pPr marL="0" marR="0" lvl="0" indent="4572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8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وانقرضت فيه معظم الأحياء التي كانت  تعيش من قبله</a:t>
            </a:r>
          </a:p>
          <a:p>
            <a:pPr marL="0" marR="0" lvl="0" indent="4572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8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ترسبت الأملاح بسبب إرتفاع الحرارة.</a:t>
            </a:r>
            <a:endParaRPr 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" name="Picture 6" descr="برمائيات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3212976"/>
            <a:ext cx="3528392" cy="295232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548680"/>
            <a:ext cx="8640960" cy="267765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45720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800" b="1" i="0" u="sng" strike="noStrike" cap="none" spc="0" normalizeH="0" baseline="0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العصرالترياسي </a:t>
            </a:r>
            <a:r>
              <a:rPr kumimoji="0" lang="en-US" sz="2800" b="1" i="0" u="sng" strike="noStrike" cap="none" spc="0" normalizeH="0" baseline="0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Triassic</a:t>
            </a:r>
            <a:r>
              <a:rPr kumimoji="0" lang="en-US" sz="2800" b="1" i="0" u="sng" strike="noStrike" cap="none" spc="0" normalizeH="0" baseline="0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r>
              <a:rPr kumimoji="0" lang="en-US" sz="2800" b="1" i="0" u="sng" strike="noStrike" cap="none" spc="0" normalizeH="0" baseline="0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Period</a:t>
            </a:r>
            <a:r>
              <a:rPr kumimoji="0" lang="en-US" sz="2800" b="1" i="0" u="sng" strike="noStrike" cap="none" spc="0" normalizeH="0" baseline="0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endParaRPr kumimoji="0" lang="en-US" sz="2800" b="1" i="0" u="sng" strike="noStrike" cap="none" spc="0" normalizeH="0" baseline="0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800" b="1" i="0" u="none" strike="noStrike" cap="none" spc="0" normalizeH="0" baseline="0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إستمر هذا العصر حوالي 50 مليون سنة، وكان </a:t>
            </a:r>
            <a:r>
              <a:rPr kumimoji="0" lang="ar-EG" sz="2800" b="1" i="0" strike="noStrike" cap="none" spc="0" normalizeH="0" baseline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فيه أول ظهور للديناصورات </a:t>
            </a:r>
            <a:r>
              <a:rPr kumimoji="0" lang="ar-EG" sz="2800" b="1" i="0" u="none" strike="noStrike" cap="none" spc="0" normalizeH="0" baseline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والثدييات والقواقع وبعض الزواحف كالسلحفاة والقواق</a:t>
            </a:r>
            <a:r>
              <a:rPr kumimoji="0" lang="ar-EG" sz="2800" b="1" i="0" u="none" strike="noStrike" cap="none" spc="0" normalizeH="0" baseline="0" dirty="0" smtClean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ع</a:t>
            </a:r>
            <a:r>
              <a:rPr kumimoji="0" lang="ar-EG" sz="2800" b="1" i="0" u="none" strike="noStrike" cap="none" spc="0" normalizeH="0" baseline="0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والذباب والنباتات الزهرية، وإنتهي هذا العصر بإنقراض صغير قضي علي حوالي 35% من الحيوانات منذ 213 مليون سنة بما فيها بعض البرمائيات والزواحف البحرية مما جعل السيادة فوق الأرض للديناصورات. </a:t>
            </a:r>
            <a:endParaRPr lang="en-US" sz="2800" b="1" cap="none" spc="0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Picture 3" descr="ديناصور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3861048"/>
            <a:ext cx="4464496" cy="259228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63888" y="620688"/>
            <a:ext cx="5328592" cy="526297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45720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8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العصرالجوراسي </a:t>
            </a:r>
            <a:r>
              <a:rPr kumimoji="0" lang="en-US" sz="28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Jurassic</a:t>
            </a:r>
            <a:r>
              <a:rPr kumimoji="0" lang="en-US" sz="28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r>
              <a:rPr kumimoji="0" lang="en-US" sz="28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Period</a:t>
            </a:r>
            <a:r>
              <a:rPr kumimoji="0" lang="en-US" sz="28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endParaRPr kumimoji="0" lang="en-US" sz="2800" b="1" i="0" u="none" strike="noStrike" cap="non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45720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ar-EG" sz="2800" b="1" i="0" u="sng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يعرف (عصر الديناصورات العملاقة) </a:t>
            </a:r>
          </a:p>
          <a:p>
            <a:pPr marL="0" marR="0" lvl="0" indent="45720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ar-EG" sz="28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إستمر هذا العصر قرابة 50 مليون سنة تقريبا،</a:t>
            </a:r>
          </a:p>
          <a:p>
            <a:pPr marL="0" marR="0" lvl="0" indent="45720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ar-EG" sz="28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ظهرت فيه الحيوانات ذوات الدم الحار وبعض الثدييات والنباتات الزهرية.</a:t>
            </a:r>
          </a:p>
          <a:p>
            <a:pPr marL="0" marR="0" lvl="0" indent="45720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ar-EG" sz="28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مع بداية ظهور الطيور والزواحف العملاقة بالبر والبحر منذ 170 إلى 70 مليون سنة.</a:t>
            </a:r>
          </a:p>
          <a:p>
            <a:pPr marL="0" marR="0" lvl="0" indent="45720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ar-EG" sz="28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كانت توجد هناك طيور ذات أسنان، كما ظهرت في نفس الفترة ظهرت أكبر الزواحف التي كانت تعيش في المستنقعات.</a:t>
            </a:r>
            <a:endParaRPr lang="en-U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3" descr="ديناصور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412776"/>
            <a:ext cx="2736304" cy="4608512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260648"/>
            <a:ext cx="8424935" cy="35394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45720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3200" b="0" i="0" u="none" strike="noStrike" cap="none" spc="0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العصر الطباشيري (الكريتاسي) </a:t>
            </a:r>
            <a:r>
              <a:rPr kumimoji="0" lang="en-US" sz="3200" b="0" i="0" u="none" strike="noStrike" cap="none" spc="0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Cretaceous</a:t>
            </a:r>
            <a:r>
              <a:rPr kumimoji="0" lang="en-US" sz="3200" b="0" i="0" u="none" strike="noStrike" cap="none" spc="0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r>
              <a:rPr kumimoji="0" lang="en-US" sz="3200" b="0" i="0" u="none" strike="noStrike" cap="none" spc="0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Period</a:t>
            </a:r>
            <a:r>
              <a:rPr kumimoji="0" lang="en-US" sz="3200" b="0" i="0" u="none" strike="noStrike" cap="none" spc="0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endParaRPr kumimoji="0" lang="en-US" sz="3200" b="0" i="0" u="none" strike="noStrike" cap="none" spc="0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45720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ar-EG" sz="2400" b="0" i="0" u="none" strike="noStrike" cap="none" spc="0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إستمر حوالي 110 مليون سنة.</a:t>
            </a:r>
          </a:p>
          <a:p>
            <a:pPr marL="0" marR="0" lvl="0" indent="45720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ar-EG" sz="2400" b="0" i="0" u="none" strike="noStrike" cap="none" spc="0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وتعود تسمية العصر بهذا الاسم من كلمة لاتينية هي كريتا وتعني الطباشير.</a:t>
            </a:r>
          </a:p>
          <a:p>
            <a:pPr marL="0" marR="0" lvl="0" indent="45720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ar-EG" sz="2400" b="0" i="0" u="none" strike="noStrike" cap="none" spc="0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فى هذا العصر إنقرضت الديناصورات بعد أن سادت الأرض لمدة تقارب المائة مليون سنة</a:t>
            </a:r>
          </a:p>
          <a:p>
            <a:pPr marL="0" marR="0" lvl="0" indent="45720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ar-EG" sz="2400" b="0" i="0" u="none" strike="noStrike" cap="none" spc="0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ظهرت التماسيح ومنذ 120 مليون سنة عاشت سمكة البكنودونت الرعاشة ، وكانت الزواحف البحرية لها أعناق كالثعابين، </a:t>
            </a:r>
          </a:p>
          <a:p>
            <a:pPr marL="0" marR="0" lvl="0" indent="45720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ar-EG" sz="2400" b="0" i="0" u="none" strike="noStrike" cap="none" spc="0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منذ 100 مليون سنة ظهرت سلحفاة الأركلون البحرية وكان لها زعانف تجدف بها بسرعة لتبتعد عن القروش وقناديل البحر</a:t>
            </a:r>
            <a:endParaRPr lang="en-U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Picture 3" descr="تمساح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4149080"/>
            <a:ext cx="3312368" cy="237626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5" name="Picture 4" descr="سلحفاة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4077073"/>
            <a:ext cx="3240360" cy="252028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11960" y="476672"/>
            <a:ext cx="4536504" cy="61247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45720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8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عصرالإيوسين</a:t>
            </a:r>
          </a:p>
          <a:p>
            <a:pPr marL="0" marR="0" lvl="0" indent="45720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8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r>
              <a:rPr kumimoji="0" lang="en-US" sz="28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Eocene</a:t>
            </a:r>
            <a:r>
              <a:rPr kumimoji="0" lang="en-US" sz="28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r>
              <a:rPr kumimoji="0" lang="en-US" sz="28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epoch</a:t>
            </a:r>
            <a:r>
              <a:rPr kumimoji="0" lang="en-US" sz="28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endParaRPr kumimoji="0" lang="en-US" sz="28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8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r>
              <a:rPr kumimoji="0" lang="ar-EG" sz="28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وبدأ منذ 54 وحتى 38 مليون سنة مضت.</a:t>
            </a:r>
          </a:p>
          <a:p>
            <a:pPr marL="0" marR="0" lvl="0" indent="4572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8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فيه ظهرت القوارض والحيتان الأولية.</a:t>
            </a:r>
          </a:p>
          <a:p>
            <a:pPr marL="0" marR="0" lvl="0" indent="4572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8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كانت تعيش فيه أسلاف حيوانات اليوم. </a:t>
            </a:r>
            <a:endParaRPr kumimoji="0" lang="en-US" sz="28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8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عصر الإليجوسين</a:t>
            </a:r>
          </a:p>
          <a:p>
            <a:pPr marL="0" marR="0" lvl="0" indent="4572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8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r>
              <a:rPr kumimoji="0" lang="en-US" sz="28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Oligocene</a:t>
            </a:r>
            <a:r>
              <a:rPr kumimoji="0" lang="en-US" sz="28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r>
              <a:rPr kumimoji="0" lang="en-US" sz="28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Epoch</a:t>
            </a:r>
            <a:r>
              <a:rPr kumimoji="0" lang="en-US" sz="28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endParaRPr kumimoji="0" lang="en-US" sz="28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8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r>
              <a:rPr kumimoji="0" lang="ar-EG" sz="28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وبدأ منذ 38 وحتى 24 مليون سنة مضت</a:t>
            </a:r>
          </a:p>
          <a:p>
            <a:pPr marL="0" marR="0" lvl="0" indent="4572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8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ظهر الفيل المائي الذي كان يشبه فرس النهر.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3" descr="حوت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908720"/>
            <a:ext cx="3052564" cy="237626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5" name="Picture 4" descr="فرس النهر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3933056"/>
            <a:ext cx="3240360" cy="223224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207</TotalTime>
  <Words>754</Words>
  <Application>Microsoft Office PowerPoint</Application>
  <PresentationFormat>On-screen Show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AZZA</dc:creator>
  <cp:lastModifiedBy>Dr.Azza</cp:lastModifiedBy>
  <cp:revision>113</cp:revision>
  <dcterms:created xsi:type="dcterms:W3CDTF">2012-02-25T13:27:57Z</dcterms:created>
  <dcterms:modified xsi:type="dcterms:W3CDTF">2021-01-02T12:42:52Z</dcterms:modified>
</cp:coreProperties>
</file>